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57" r:id="rId3"/>
    <p:sldId id="258" r:id="rId4"/>
    <p:sldId id="267" r:id="rId5"/>
    <p:sldId id="26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60"/>
  </p:normalViewPr>
  <p:slideViewPr>
    <p:cSldViewPr snapToGrid="0">
      <p:cViewPr varScale="1">
        <p:scale>
          <a:sx n="50" d="100"/>
          <a:sy n="50" d="100"/>
        </p:scale>
        <p:origin x="89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51F986-761B-46BA-A5D9-05E835DD796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D2E129B-E39D-4C14-AE6B-427E0B746706}">
      <dgm:prSet/>
      <dgm:spPr/>
      <dgm:t>
        <a:bodyPr/>
        <a:lstStyle/>
        <a:p>
          <a:r>
            <a:rPr lang="en-IN"/>
            <a:t>Research Questions:</a:t>
          </a:r>
          <a:endParaRPr lang="en-US"/>
        </a:p>
      </dgm:t>
    </dgm:pt>
    <dgm:pt modelId="{FC4D3759-4563-4209-B253-421F8B6B2DF3}" type="parTrans" cxnId="{99500FB7-E8E6-4490-A156-CDB31104DD82}">
      <dgm:prSet/>
      <dgm:spPr/>
      <dgm:t>
        <a:bodyPr/>
        <a:lstStyle/>
        <a:p>
          <a:endParaRPr lang="en-US"/>
        </a:p>
      </dgm:t>
    </dgm:pt>
    <dgm:pt modelId="{922234A9-63AA-46AF-8585-30C9313155E4}" type="sibTrans" cxnId="{99500FB7-E8E6-4490-A156-CDB31104DD82}">
      <dgm:prSet/>
      <dgm:spPr/>
      <dgm:t>
        <a:bodyPr/>
        <a:lstStyle/>
        <a:p>
          <a:endParaRPr lang="en-US"/>
        </a:p>
      </dgm:t>
    </dgm:pt>
    <dgm:pt modelId="{4217BC4D-DA1D-4EBC-9557-1D539D19C907}">
      <dgm:prSet/>
      <dgm:spPr/>
      <dgm:t>
        <a:bodyPr/>
        <a:lstStyle/>
        <a:p>
          <a:r>
            <a:rPr lang="en-IN" dirty="0"/>
            <a:t>Is there a correlation between population density and school shootings?</a:t>
          </a:r>
          <a:endParaRPr lang="en-US" dirty="0"/>
        </a:p>
      </dgm:t>
    </dgm:pt>
    <dgm:pt modelId="{703F0738-D145-4105-9093-B8F0607A11B0}" type="parTrans" cxnId="{AB7FA359-E36B-4016-BF5B-442EE017F6B1}">
      <dgm:prSet/>
      <dgm:spPr/>
      <dgm:t>
        <a:bodyPr/>
        <a:lstStyle/>
        <a:p>
          <a:endParaRPr lang="en-US"/>
        </a:p>
      </dgm:t>
    </dgm:pt>
    <dgm:pt modelId="{BD2D4C5A-8AE3-4627-8D1D-F3232177775E}" type="sibTrans" cxnId="{AB7FA359-E36B-4016-BF5B-442EE017F6B1}">
      <dgm:prSet/>
      <dgm:spPr/>
      <dgm:t>
        <a:bodyPr/>
        <a:lstStyle/>
        <a:p>
          <a:endParaRPr lang="en-US"/>
        </a:p>
      </dgm:t>
    </dgm:pt>
    <dgm:pt modelId="{332AE0F0-D26E-4D74-A5B2-E2C672386928}">
      <dgm:prSet/>
      <dgm:spPr/>
      <dgm:t>
        <a:bodyPr/>
        <a:lstStyle/>
        <a:p>
          <a:r>
            <a:rPr lang="en-IN"/>
            <a:t>Do unemployment rates correlate with the frequency of school shootings?</a:t>
          </a:r>
          <a:endParaRPr lang="en-US"/>
        </a:p>
      </dgm:t>
    </dgm:pt>
    <dgm:pt modelId="{2A92D4DF-9CE6-4A85-AF46-39489FAD841D}" type="parTrans" cxnId="{BB879BD2-3C8F-4711-9395-9E9821F86886}">
      <dgm:prSet/>
      <dgm:spPr/>
      <dgm:t>
        <a:bodyPr/>
        <a:lstStyle/>
        <a:p>
          <a:endParaRPr lang="en-US"/>
        </a:p>
      </dgm:t>
    </dgm:pt>
    <dgm:pt modelId="{C371B9EC-F504-4B81-8F2D-191399E815FA}" type="sibTrans" cxnId="{BB879BD2-3C8F-4711-9395-9E9821F86886}">
      <dgm:prSet/>
      <dgm:spPr/>
      <dgm:t>
        <a:bodyPr/>
        <a:lstStyle/>
        <a:p>
          <a:endParaRPr lang="en-US"/>
        </a:p>
      </dgm:t>
    </dgm:pt>
    <dgm:pt modelId="{9D9B5C90-4A0F-4F4C-9A32-C195B9BFEBF8}">
      <dgm:prSet/>
      <dgm:spPr/>
      <dgm:t>
        <a:bodyPr/>
        <a:lstStyle/>
        <a:p>
          <a:r>
            <a:rPr lang="en-IN"/>
            <a:t>How does student enrollment distribution relate to school shootings?</a:t>
          </a:r>
          <a:endParaRPr lang="en-US"/>
        </a:p>
      </dgm:t>
    </dgm:pt>
    <dgm:pt modelId="{94A0825F-CEC3-4A83-B5E6-EA9CECF3670F}" type="parTrans" cxnId="{1F90E43D-02EF-433E-B351-C82327410D0A}">
      <dgm:prSet/>
      <dgm:spPr/>
      <dgm:t>
        <a:bodyPr/>
        <a:lstStyle/>
        <a:p>
          <a:endParaRPr lang="en-US"/>
        </a:p>
      </dgm:t>
    </dgm:pt>
    <dgm:pt modelId="{028E09BE-3275-4810-A46B-BDA856E3C248}" type="sibTrans" cxnId="{1F90E43D-02EF-433E-B351-C82327410D0A}">
      <dgm:prSet/>
      <dgm:spPr/>
      <dgm:t>
        <a:bodyPr/>
        <a:lstStyle/>
        <a:p>
          <a:endParaRPr lang="en-US"/>
        </a:p>
      </dgm:t>
    </dgm:pt>
    <dgm:pt modelId="{D547DECF-0653-4F48-ACD4-1CA03B7AC0E4}" type="pres">
      <dgm:prSet presAssocID="{8451F986-761B-46BA-A5D9-05E835DD7967}" presName="linear" presStyleCnt="0">
        <dgm:presLayoutVars>
          <dgm:animLvl val="lvl"/>
          <dgm:resizeHandles val="exact"/>
        </dgm:presLayoutVars>
      </dgm:prSet>
      <dgm:spPr/>
    </dgm:pt>
    <dgm:pt modelId="{6F7D0165-6185-094A-8B6D-5CDB985D044B}" type="pres">
      <dgm:prSet presAssocID="{4D2E129B-E39D-4C14-AE6B-427E0B74670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F9BC934-5D80-064C-88DD-105F71CE86C3}" type="pres">
      <dgm:prSet presAssocID="{922234A9-63AA-46AF-8585-30C9313155E4}" presName="spacer" presStyleCnt="0"/>
      <dgm:spPr/>
    </dgm:pt>
    <dgm:pt modelId="{4DE96BC9-73AE-3243-A3E8-5CE851DACB7D}" type="pres">
      <dgm:prSet presAssocID="{4217BC4D-DA1D-4EBC-9557-1D539D19C90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CADBF15-B1FF-D845-AF97-D51A7A80BFF3}" type="pres">
      <dgm:prSet presAssocID="{BD2D4C5A-8AE3-4627-8D1D-F3232177775E}" presName="spacer" presStyleCnt="0"/>
      <dgm:spPr/>
    </dgm:pt>
    <dgm:pt modelId="{4E7BB4EB-0EC0-BB45-8FF9-E933E2DAF0B1}" type="pres">
      <dgm:prSet presAssocID="{332AE0F0-D26E-4D74-A5B2-E2C67238692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A23AF76-B173-684F-A053-261CFA0625A1}" type="pres">
      <dgm:prSet presAssocID="{C371B9EC-F504-4B81-8F2D-191399E815FA}" presName="spacer" presStyleCnt="0"/>
      <dgm:spPr/>
    </dgm:pt>
    <dgm:pt modelId="{508E4A7E-A7AE-5542-959E-AE39C4092368}" type="pres">
      <dgm:prSet presAssocID="{9D9B5C90-4A0F-4F4C-9A32-C195B9BFEBF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EEB772D-9EB5-7448-BEDC-60CD95984C2E}" type="presOf" srcId="{8451F986-761B-46BA-A5D9-05E835DD7967}" destId="{D547DECF-0653-4F48-ACD4-1CA03B7AC0E4}" srcOrd="0" destOrd="0" presId="urn:microsoft.com/office/officeart/2005/8/layout/vList2"/>
    <dgm:cxn modelId="{1F90E43D-02EF-433E-B351-C82327410D0A}" srcId="{8451F986-761B-46BA-A5D9-05E835DD7967}" destId="{9D9B5C90-4A0F-4F4C-9A32-C195B9BFEBF8}" srcOrd="3" destOrd="0" parTransId="{94A0825F-CEC3-4A83-B5E6-EA9CECF3670F}" sibTransId="{028E09BE-3275-4810-A46B-BDA856E3C248}"/>
    <dgm:cxn modelId="{AB7FA359-E36B-4016-BF5B-442EE017F6B1}" srcId="{8451F986-761B-46BA-A5D9-05E835DD7967}" destId="{4217BC4D-DA1D-4EBC-9557-1D539D19C907}" srcOrd="1" destOrd="0" parTransId="{703F0738-D145-4105-9093-B8F0607A11B0}" sibTransId="{BD2D4C5A-8AE3-4627-8D1D-F3232177775E}"/>
    <dgm:cxn modelId="{99500FB7-E8E6-4490-A156-CDB31104DD82}" srcId="{8451F986-761B-46BA-A5D9-05E835DD7967}" destId="{4D2E129B-E39D-4C14-AE6B-427E0B746706}" srcOrd="0" destOrd="0" parTransId="{FC4D3759-4563-4209-B253-421F8B6B2DF3}" sibTransId="{922234A9-63AA-46AF-8585-30C9313155E4}"/>
    <dgm:cxn modelId="{BB879BD2-3C8F-4711-9395-9E9821F86886}" srcId="{8451F986-761B-46BA-A5D9-05E835DD7967}" destId="{332AE0F0-D26E-4D74-A5B2-E2C672386928}" srcOrd="2" destOrd="0" parTransId="{2A92D4DF-9CE6-4A85-AF46-39489FAD841D}" sibTransId="{C371B9EC-F504-4B81-8F2D-191399E815FA}"/>
    <dgm:cxn modelId="{CBF697D4-FFC9-B942-8F42-FF8ED5DBECDA}" type="presOf" srcId="{9D9B5C90-4A0F-4F4C-9A32-C195B9BFEBF8}" destId="{508E4A7E-A7AE-5542-959E-AE39C4092368}" srcOrd="0" destOrd="0" presId="urn:microsoft.com/office/officeart/2005/8/layout/vList2"/>
    <dgm:cxn modelId="{421CE2DC-3707-C94E-88F2-A062A3C9A73E}" type="presOf" srcId="{4D2E129B-E39D-4C14-AE6B-427E0B746706}" destId="{6F7D0165-6185-094A-8B6D-5CDB985D044B}" srcOrd="0" destOrd="0" presId="urn:microsoft.com/office/officeart/2005/8/layout/vList2"/>
    <dgm:cxn modelId="{5AB029DD-52B5-EB49-B0A5-D177FBB0CB34}" type="presOf" srcId="{332AE0F0-D26E-4D74-A5B2-E2C672386928}" destId="{4E7BB4EB-0EC0-BB45-8FF9-E933E2DAF0B1}" srcOrd="0" destOrd="0" presId="urn:microsoft.com/office/officeart/2005/8/layout/vList2"/>
    <dgm:cxn modelId="{5AF5A2FA-D4BB-7848-8A81-942F30BF81D7}" type="presOf" srcId="{4217BC4D-DA1D-4EBC-9557-1D539D19C907}" destId="{4DE96BC9-73AE-3243-A3E8-5CE851DACB7D}" srcOrd="0" destOrd="0" presId="urn:microsoft.com/office/officeart/2005/8/layout/vList2"/>
    <dgm:cxn modelId="{B56FE34E-05F3-D64E-A9CB-3E6C78DF9BE3}" type="presParOf" srcId="{D547DECF-0653-4F48-ACD4-1CA03B7AC0E4}" destId="{6F7D0165-6185-094A-8B6D-5CDB985D044B}" srcOrd="0" destOrd="0" presId="urn:microsoft.com/office/officeart/2005/8/layout/vList2"/>
    <dgm:cxn modelId="{35F06693-D86D-6A48-9FFD-462A194F3DCB}" type="presParOf" srcId="{D547DECF-0653-4F48-ACD4-1CA03B7AC0E4}" destId="{3F9BC934-5D80-064C-88DD-105F71CE86C3}" srcOrd="1" destOrd="0" presId="urn:microsoft.com/office/officeart/2005/8/layout/vList2"/>
    <dgm:cxn modelId="{DD31FB0C-583C-484D-B8D5-EDA4C69BD869}" type="presParOf" srcId="{D547DECF-0653-4F48-ACD4-1CA03B7AC0E4}" destId="{4DE96BC9-73AE-3243-A3E8-5CE851DACB7D}" srcOrd="2" destOrd="0" presId="urn:microsoft.com/office/officeart/2005/8/layout/vList2"/>
    <dgm:cxn modelId="{9BD0DB42-C413-A54F-93D6-DA05FD95DE9B}" type="presParOf" srcId="{D547DECF-0653-4F48-ACD4-1CA03B7AC0E4}" destId="{6CADBF15-B1FF-D845-AF97-D51A7A80BFF3}" srcOrd="3" destOrd="0" presId="urn:microsoft.com/office/officeart/2005/8/layout/vList2"/>
    <dgm:cxn modelId="{61D9B4E6-B1DA-064F-A30C-0F2DBEB0BABB}" type="presParOf" srcId="{D547DECF-0653-4F48-ACD4-1CA03B7AC0E4}" destId="{4E7BB4EB-0EC0-BB45-8FF9-E933E2DAF0B1}" srcOrd="4" destOrd="0" presId="urn:microsoft.com/office/officeart/2005/8/layout/vList2"/>
    <dgm:cxn modelId="{E4B54A1B-F120-654F-9F04-569E314BF8D4}" type="presParOf" srcId="{D547DECF-0653-4F48-ACD4-1CA03B7AC0E4}" destId="{EA23AF76-B173-684F-A053-261CFA0625A1}" srcOrd="5" destOrd="0" presId="urn:microsoft.com/office/officeart/2005/8/layout/vList2"/>
    <dgm:cxn modelId="{3874E9E8-EB3E-9148-8A97-C111C4BFE50A}" type="presParOf" srcId="{D547DECF-0653-4F48-ACD4-1CA03B7AC0E4}" destId="{508E4A7E-A7AE-5542-959E-AE39C409236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D0165-6185-094A-8B6D-5CDB985D044B}">
      <dsp:nvSpPr>
        <dsp:cNvPr id="0" name=""/>
        <dsp:cNvSpPr/>
      </dsp:nvSpPr>
      <dsp:spPr>
        <a:xfrm>
          <a:off x="0" y="71560"/>
          <a:ext cx="9661678" cy="119778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Research Questions:</a:t>
          </a:r>
          <a:endParaRPr lang="en-US" sz="3000" kern="1200"/>
        </a:p>
      </dsp:txBody>
      <dsp:txXfrm>
        <a:off x="58471" y="130031"/>
        <a:ext cx="9544736" cy="1080845"/>
      </dsp:txXfrm>
    </dsp:sp>
    <dsp:sp modelId="{4DE96BC9-73AE-3243-A3E8-5CE851DACB7D}">
      <dsp:nvSpPr>
        <dsp:cNvPr id="0" name=""/>
        <dsp:cNvSpPr/>
      </dsp:nvSpPr>
      <dsp:spPr>
        <a:xfrm>
          <a:off x="0" y="1355747"/>
          <a:ext cx="9661678" cy="119778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Is there a correlation between population density and school shootings?</a:t>
          </a:r>
          <a:endParaRPr lang="en-US" sz="3000" kern="1200" dirty="0"/>
        </a:p>
      </dsp:txBody>
      <dsp:txXfrm>
        <a:off x="58471" y="1414218"/>
        <a:ext cx="9544736" cy="1080845"/>
      </dsp:txXfrm>
    </dsp:sp>
    <dsp:sp modelId="{4E7BB4EB-0EC0-BB45-8FF9-E933E2DAF0B1}">
      <dsp:nvSpPr>
        <dsp:cNvPr id="0" name=""/>
        <dsp:cNvSpPr/>
      </dsp:nvSpPr>
      <dsp:spPr>
        <a:xfrm>
          <a:off x="0" y="2639935"/>
          <a:ext cx="9661678" cy="119778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Do unemployment rates correlate with the frequency of school shootings?</a:t>
          </a:r>
          <a:endParaRPr lang="en-US" sz="3000" kern="1200"/>
        </a:p>
      </dsp:txBody>
      <dsp:txXfrm>
        <a:off x="58471" y="2698406"/>
        <a:ext cx="9544736" cy="1080845"/>
      </dsp:txXfrm>
    </dsp:sp>
    <dsp:sp modelId="{508E4A7E-A7AE-5542-959E-AE39C4092368}">
      <dsp:nvSpPr>
        <dsp:cNvPr id="0" name=""/>
        <dsp:cNvSpPr/>
      </dsp:nvSpPr>
      <dsp:spPr>
        <a:xfrm>
          <a:off x="0" y="3924123"/>
          <a:ext cx="9661678" cy="119778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How does student enrollment distribution relate to school shootings?</a:t>
          </a:r>
          <a:endParaRPr lang="en-US" sz="3000" kern="1200"/>
        </a:p>
      </dsp:txBody>
      <dsp:txXfrm>
        <a:off x="58471" y="3982594"/>
        <a:ext cx="9544736" cy="1080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50B8E-A176-49F2-A3C1-FEDA0200170B}" type="datetime2">
              <a:rPr lang="en-US" smtClean="0"/>
              <a:t>Sunday, October 5, 2025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04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2A49D-4A7C-4944-9802-8EE0B5A6CEDD}" type="datetime2">
              <a:rPr lang="en-US" smtClean="0"/>
              <a:t>Sunday, October 5,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25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9DDD-3B11-4150-8B39-3662C10D8BF9}" type="datetime2">
              <a:rPr lang="en-US" smtClean="0"/>
              <a:t>Sunday, October 5,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44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Sunday, October 5,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26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292D-4609-4E55-92E3-C12C6A1234E8}" type="datetime2">
              <a:rPr lang="en-US" smtClean="0"/>
              <a:t>Sunday, October 5, 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7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0E29-2C79-4A2A-B61C-A21B8362A50A}" type="datetime2">
              <a:rPr lang="en-US" smtClean="0"/>
              <a:t>Sunday, October 5, 2025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29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0177-5432-41AC-9593-8EC96BFF4F82}" type="datetime2">
              <a:rPr lang="en-US" smtClean="0"/>
              <a:t>Sunday, October 5, 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2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29A7B-B2F1-41A3-B969-4E25F618B967}" type="datetime2">
              <a:rPr lang="en-US" smtClean="0"/>
              <a:t>Sunday, October 5,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9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8B79-F222-4FD1-8713-07459E1B5004}" type="datetime2">
              <a:rPr lang="en-US" smtClean="0"/>
              <a:t>Sunday, October 5,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40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630FD-0818-4065-B5FE-410552D9B1BC}" type="datetime2">
              <a:rPr lang="en-US" smtClean="0"/>
              <a:t>Sunday, October 5, 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0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2D289-0EBF-40C7-B6E8-60285281F180}" type="datetime2">
              <a:rPr lang="en-US" smtClean="0"/>
              <a:t>Sunday, October 5, 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94CDC665-7415-4DAF-AE09-B9BBC1907393}" type="datetime2">
              <a:rPr lang="en-US" smtClean="0"/>
              <a:t>Sunday, October 5,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7BE69E03-4804-4553-A1EC-F089884EF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82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charts/state-employment-and-unemployment/state-unemployment-rates-animated.htm" TargetMode="External"/><Relationship Id="rId2" Type="http://schemas.openxmlformats.org/officeDocument/2006/relationships/hyperlink" Target="https://fred.stlouisfed.org/searchresults/?st=us%20states%20population&amp;t=population%3Busa%3Bstate&amp;ob=sr&amp;od=des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ces.ed.gov/ccd/elsi/tableGenerator.aspx?savedTableID=649123" TargetMode="External"/><Relationship Id="rId4" Type="http://schemas.openxmlformats.org/officeDocument/2006/relationships/hyperlink" Target="https://kaggle.com/code/ecodan/us-school-shootings-datase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955B3A-C08D-43E6-ABEF-A4F616FB6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9694A-8B4E-4127-9C08-9B8F39B6F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36E6B-D7EF-409B-B48D-1628C06EE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D4033-A3B1-1425-8601-864AC5A14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228" y="3662521"/>
            <a:ext cx="10263861" cy="2504068"/>
          </a:xfrm>
        </p:spPr>
        <p:txBody>
          <a:bodyPr anchor="t">
            <a:normAutofit/>
          </a:bodyPr>
          <a:lstStyle/>
          <a:p>
            <a:pPr algn="l"/>
            <a:r>
              <a:rPr lang="en-US" sz="4000" b="1" dirty="0"/>
              <a:t>Statistical Analysis of School Shootings in the U.S.: Demographic &amp; Economic Correlates</a:t>
            </a:r>
            <a:br>
              <a:rPr lang="en-IN" sz="4000" b="1" dirty="0"/>
            </a:br>
            <a:r>
              <a:rPr lang="en-IN" sz="2000" b="1" dirty="0"/>
              <a:t>Presented By : Rohith Reddy </a:t>
            </a:r>
            <a:r>
              <a:rPr lang="en-IN" sz="2000" b="1" dirty="0" err="1"/>
              <a:t>Patlolla</a:t>
            </a:r>
            <a:r>
              <a:rPr lang="en-IN" sz="2000" b="1" dirty="0"/>
              <a:t> , Shashidhar </a:t>
            </a:r>
            <a:r>
              <a:rPr lang="en-IN" sz="2000" b="1" dirty="0" err="1"/>
              <a:t>Ragula</a:t>
            </a:r>
            <a:endParaRPr lang="en-US" sz="20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6D2053-BB10-4615-A38D-86EEC0D8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422144" cy="3599020"/>
          </a:xfrm>
          <a:prstGeom prst="rect">
            <a:avLst/>
          </a:prstGeom>
          <a:solidFill>
            <a:srgbClr val="E37A99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457075-70E8-FFA9-12F9-8C5663EB79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482" r="-1" b="30043"/>
          <a:stretch/>
        </p:blipFill>
        <p:spPr>
          <a:xfrm>
            <a:off x="422145" y="10"/>
            <a:ext cx="11082529" cy="359901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F2CC60F-C99A-48C5-856F-3C79856E9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E37A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A2ED1C-4B10-41E7-9BF6-7447B99B9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E37A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53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86"/>
    </mc:Choice>
    <mc:Fallback xmlns="">
      <p:transition spd="slow" advTm="708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4C9D2-6249-6447-9C55-E940B1141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452" y="814243"/>
            <a:ext cx="10515600" cy="4206383"/>
          </a:xfrm>
        </p:spPr>
        <p:txBody>
          <a:bodyPr>
            <a:normAutofit/>
          </a:bodyPr>
          <a:lstStyle/>
          <a:p>
            <a:r>
              <a:rPr lang="en-IN" sz="2000" b="1" dirty="0"/>
              <a:t>Population Density by State</a:t>
            </a:r>
            <a:endParaRPr lang="en-US" sz="20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A1C01-08DA-DC5D-F411-CE778803B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Sunday, October 5,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907D9-4DB3-C923-CF97-257B21893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25C43-0DF2-C60F-B837-1768969E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C6E0290E-50B2-A5BB-C8E0-4CCC5592B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215" y="1008018"/>
            <a:ext cx="3458441" cy="46112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234075-A1F3-E741-079A-35594E2C3524}"/>
              </a:ext>
            </a:extLst>
          </p:cNvPr>
          <p:cNvSpPr txBox="1"/>
          <p:nvPr/>
        </p:nvSpPr>
        <p:spPr>
          <a:xfrm>
            <a:off x="1792224" y="1607127"/>
            <a:ext cx="49826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Key Observation:</a:t>
            </a:r>
            <a:br>
              <a:rPr lang="en-IN" dirty="0"/>
            </a:br>
            <a:r>
              <a:rPr lang="en-IN" dirty="0"/>
              <a:t>High-density states exhibit varied school shooting frequencies, further supporting the hypothesis that multiple factors influence school shootings rather than density alone.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30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E1369-A522-4BF5-5DB9-95BCFF55A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452" y="667512"/>
            <a:ext cx="10515600" cy="4206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Combined Analysis: School Shootings and Unemployment Rates</a:t>
            </a:r>
            <a:endParaRPr lang="en-US" sz="20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8388F-7786-2AE1-9F0B-9AEBBD51C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Sunday, October 5,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26866-E271-F90A-71DD-2AB4AF821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F0EE2-2977-A8B9-59EF-CFCC9CFD1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06316C15-0AB7-3DA7-DFBE-FB8D87325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381" y="1188027"/>
            <a:ext cx="3361459" cy="44819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6715E7-52ED-7143-BE28-8653F0651124}"/>
              </a:ext>
            </a:extLst>
          </p:cNvPr>
          <p:cNvSpPr txBox="1"/>
          <p:nvPr/>
        </p:nvSpPr>
        <p:spPr>
          <a:xfrm>
            <a:off x="1676400" y="1440873"/>
            <a:ext cx="50569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Key Observation:</a:t>
            </a:r>
            <a:br>
              <a:rPr lang="en-IN" dirty="0"/>
            </a:br>
            <a:r>
              <a:rPr lang="en-IN" dirty="0"/>
              <a:t>Certain states show both high unemployment and higher school shooting rates; however, this combination varies, indicating that unemployment alone is not a definitive predictor but may be one of several influencing factors.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816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AEB35-4B34-A10E-0D64-212A9A2AE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2436" y="667512"/>
            <a:ext cx="10201934" cy="4311551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effectLst/>
                <a:latin typeface="Helvetica" pitchFamily="2" charset="0"/>
              </a:rPr>
              <a:t>comparing school shooting and student </a:t>
            </a:r>
            <a:r>
              <a:rPr lang="en-IN" dirty="0" err="1">
                <a:effectLst/>
                <a:latin typeface="Helvetica" pitchFamily="2" charset="0"/>
              </a:rPr>
              <a:t>enrollment</a:t>
            </a:r>
            <a:endParaRPr lang="en-IN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41FA6-100A-5C43-0966-28F6ED93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Sunday, October 5,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CF904-0999-72CD-A765-E4593B26B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9214B-9C84-BE96-9D55-6D828BC12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F723C698-EB78-0F44-B300-E648B987A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458" y="1108363"/>
            <a:ext cx="3811594" cy="5082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8B4543-A3FF-A6E7-1CE2-EDA0481DCADE}"/>
              </a:ext>
            </a:extLst>
          </p:cNvPr>
          <p:cNvSpPr txBox="1"/>
          <p:nvPr/>
        </p:nvSpPr>
        <p:spPr>
          <a:xfrm>
            <a:off x="1607127" y="1427018"/>
            <a:ext cx="52785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b="1" dirty="0"/>
              <a:t>Key Observation:</a:t>
            </a:r>
            <a:endParaRPr lang="en-IN" dirty="0"/>
          </a:p>
          <a:p>
            <a:r>
              <a:rPr lang="en-IN" dirty="0"/>
              <a:t>This map compares the frequency of school shootings to student </a:t>
            </a:r>
            <a:r>
              <a:rPr lang="en-IN" dirty="0" err="1"/>
              <a:t>enrollment</a:t>
            </a:r>
            <a:r>
              <a:rPr lang="en-IN" dirty="0"/>
              <a:t> numbers across U.S. states. While states with higher student </a:t>
            </a:r>
            <a:r>
              <a:rPr lang="en-IN" dirty="0" err="1"/>
              <a:t>enrollment</a:t>
            </a:r>
            <a:r>
              <a:rPr lang="en-IN" dirty="0"/>
              <a:t> might be expected to have more school shooting incidents proportionally, the data reveals that this is not a straightforward correlation.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622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A90FF-C44E-350D-03F6-0CA21208C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803565"/>
            <a:ext cx="9850582" cy="51954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b="1" dirty="0"/>
              <a:t>Conclusion and Findings</a:t>
            </a:r>
          </a:p>
          <a:p>
            <a:pPr marL="0" indent="0">
              <a:buNone/>
            </a:pPr>
            <a:r>
              <a:rPr lang="en-IN" sz="1900" b="1" dirty="0"/>
              <a:t>Conclusion:</a:t>
            </a:r>
            <a:endParaRPr lang="en-IN" sz="19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No single factor—whether population density, unemployment rate, or student </a:t>
            </a:r>
            <a:r>
              <a:rPr lang="en-IN" dirty="0" err="1"/>
              <a:t>enrollment</a:t>
            </a:r>
            <a:r>
              <a:rPr lang="en-IN" dirty="0"/>
              <a:t>—is a strong predictor of school shootings.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Certain states with higher unemployment or population density show increased incidents, but the correlation is not consistent across the U.S.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 multi-faceted approach is required to understand the underlying causes of school shootings, potentially involving additional variables like socio-economic stress, mental health resources, and community factors.</a:t>
            </a:r>
          </a:p>
          <a:p>
            <a:pPr marL="0" indent="0">
              <a:buNone/>
            </a:pPr>
            <a:r>
              <a:rPr lang="en-IN" sz="1900" b="1" dirty="0"/>
              <a:t>Implications for Further Research:</a:t>
            </a:r>
            <a:br>
              <a:rPr lang="en-IN" dirty="0"/>
            </a:br>
            <a:r>
              <a:rPr lang="en-IN" dirty="0"/>
              <a:t>Future studies could incorporate more granular data, including mental health access, social support systems, and gun control measures, to gain a deeper understanding of contributing factors.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69638-8139-48C3-CAF6-6739A91DA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Sunday, October 5,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195E0-52C2-167A-5952-F2845CE72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B39D2-528C-9D62-12C6-B200B014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00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8A3AEA-8067-474F-940E-BD5B58D88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ackground Gray Rectangle">
            <a:extLst>
              <a:ext uri="{FF2B5EF4-FFF2-40B4-BE49-F238E27FC236}">
                <a16:creationId xmlns:a16="http://schemas.microsoft.com/office/drawing/2014/main" id="{D803427E-36C0-4811-BE64-ACF653F6A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White Rectangle">
            <a:extLst>
              <a:ext uri="{FF2B5EF4-FFF2-40B4-BE49-F238E27FC236}">
                <a16:creationId xmlns:a16="http://schemas.microsoft.com/office/drawing/2014/main" id="{D9231370-89C4-4981-8C91-A3F3D1146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F6235-907C-3FCA-8FD5-5B328A0822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2899" y="6217920"/>
            <a:ext cx="2743200" cy="6400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7997BA6-BEF8-495F-ACCD-8D19769E4FC6}" type="datetime2">
              <a:rPr lang="en-US" smtClean="0"/>
              <a:pPr>
                <a:spcAft>
                  <a:spcPts val="600"/>
                </a:spcAft>
              </a:pPr>
              <a:t>Sunday, October 5,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7ED41-DCBD-A5F0-E016-1C43AAB4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943" y="6217920"/>
            <a:ext cx="4114800" cy="64008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cxnSp>
        <p:nvCxnSpPr>
          <p:cNvPr id="18" name="Vertical Connector">
            <a:extLst>
              <a:ext uri="{FF2B5EF4-FFF2-40B4-BE49-F238E27FC236}">
                <a16:creationId xmlns:a16="http://schemas.microsoft.com/office/drawing/2014/main" id="{474D4826-9FF4-4E17-AB42-146B76BD3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Horizontal Connector 2">
            <a:extLst>
              <a:ext uri="{FF2B5EF4-FFF2-40B4-BE49-F238E27FC236}">
                <a16:creationId xmlns:a16="http://schemas.microsoft.com/office/drawing/2014/main" id="{C5873965-CEB2-46E1-951E-037689B0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AA633DC-F857-E20B-B5CB-8C964EE2C8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483651"/>
              </p:ext>
            </p:extLst>
          </p:nvPr>
        </p:nvGraphicFramePr>
        <p:xfrm>
          <a:off x="1814953" y="940910"/>
          <a:ext cx="9661678" cy="5193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4874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Gray Rectangle">
            <a:extLst>
              <a:ext uri="{FF2B5EF4-FFF2-40B4-BE49-F238E27FC236}">
                <a16:creationId xmlns:a16="http://schemas.microsoft.com/office/drawing/2014/main" id="{05C5A40C-F9AD-4C93-97FA-358B169FE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BA2F9-823C-4214-A440-604B5DB2F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92431-B474-487C-98A7-621A5D0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" y="685800"/>
            <a:ext cx="121920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B1A4E-8F03-5AF6-3B1E-D972C3E2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31" y="328702"/>
            <a:ext cx="10515600" cy="1816073"/>
          </a:xfrm>
        </p:spPr>
        <p:txBody>
          <a:bodyPr anchor="b">
            <a:normAutofit/>
          </a:bodyPr>
          <a:lstStyle/>
          <a:p>
            <a:pPr algn="ctr"/>
            <a:r>
              <a:rPr lang="en-IN" sz="4800" dirty="0"/>
              <a:t>Data Sources and Methodology</a:t>
            </a:r>
            <a:endParaRPr lang="en-US" sz="4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A130C-84B1-F26B-8F68-3855C9C9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BED632-3F93-4C38-BB9D-D6B36E107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9" y="68019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91561-EB1B-8A01-7D51-EE20917A7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033" y="2498104"/>
            <a:ext cx="10515600" cy="33888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800" b="1" dirty="0"/>
              <a:t>Data Sources:</a:t>
            </a:r>
            <a:endParaRPr lang="en-IN" sz="18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Population density and demographic data for each state  : </a:t>
            </a:r>
            <a:r>
              <a:rPr lang="en-IN" sz="1800" dirty="0">
                <a:hlinkClick r:id="rId2"/>
              </a:rPr>
              <a:t>https://fred.stlouisfed.org/searchresults/?st=us states population&amp;t=population%3Busa%3Bstate&amp;ob=sr&amp;od=desc</a:t>
            </a:r>
            <a:r>
              <a:rPr lang="en-IN" sz="1800" dirty="0"/>
              <a:t>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Unemployment rates across U.S. states :</a:t>
            </a:r>
            <a:r>
              <a:rPr lang="en-IN" sz="1800" dirty="0">
                <a:hlinkClick r:id="rId3"/>
              </a:rPr>
              <a:t>https://www.bls.gov/charts/state-employment-and-unemployment/state-unemployment-rates-animated.htm</a:t>
            </a:r>
            <a:endParaRPr lang="en-IN" sz="18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School shooting incidents by state :</a:t>
            </a:r>
            <a:r>
              <a:rPr lang="en-IN" sz="1800" dirty="0">
                <a:hlinkClick r:id="rId4"/>
              </a:rPr>
              <a:t>https://kaggle.com/code/ecodan/us-school-shootings-dataset</a:t>
            </a:r>
            <a:endParaRPr lang="en-IN" sz="18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Total student </a:t>
            </a:r>
            <a:r>
              <a:rPr lang="en-IN" sz="1800" dirty="0" err="1"/>
              <a:t>enrollment</a:t>
            </a:r>
            <a:r>
              <a:rPr lang="en-IN" sz="1800" dirty="0"/>
              <a:t> figures: </a:t>
            </a:r>
            <a:r>
              <a:rPr lang="en-IN" sz="1800" dirty="0">
                <a:hlinkClick r:id="rId5"/>
              </a:rPr>
              <a:t>https://nces.ed.gov/ccd/elsi/tableGenerator.aspx?savedTableID=649123</a:t>
            </a:r>
            <a:endParaRPr lang="en-US" sz="13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D2A0D4-02A1-4D54-B25A-DF0DD9DD0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7602F-B009-5ADB-F713-BADED536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525" y="6231945"/>
            <a:ext cx="10281597" cy="640080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Data Source:        </a:t>
            </a:r>
          </a:p>
        </p:txBody>
      </p:sp>
    </p:spTree>
    <p:extLst>
      <p:ext uri="{BB962C8B-B14F-4D97-AF65-F5344CB8AC3E}">
        <p14:creationId xmlns:p14="http://schemas.microsoft.com/office/powerpoint/2010/main" val="3887469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45704-35C9-3D5E-8AAE-E377AA61D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7126" y="845127"/>
            <a:ext cx="9746673" cy="48405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000" b="1" dirty="0"/>
              <a:t>Methodology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1800" b="1" dirty="0"/>
              <a:t>Data Collection:</a:t>
            </a:r>
          </a:p>
          <a:p>
            <a:r>
              <a:rPr lang="en-US" sz="1800" dirty="0"/>
              <a:t>School Shootings Data: Geographic data on incidents, including location, date, and specific details of each event.</a:t>
            </a:r>
          </a:p>
          <a:p>
            <a:r>
              <a:rPr lang="en-US" sz="1800" dirty="0"/>
              <a:t>Socioeconomic Data: Unemployment rates, population, and student enrollment statistics per state.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Data Cleaning and Preparation:</a:t>
            </a:r>
          </a:p>
          <a:p>
            <a:r>
              <a:rPr lang="en-US" sz="1800" dirty="0"/>
              <a:t>Standardization: Harmonized state names and filtered for relevant years.</a:t>
            </a:r>
          </a:p>
          <a:p>
            <a:r>
              <a:rPr lang="en-US" sz="1800" dirty="0"/>
              <a:t>Handling Missing Data: Addressed gaps in socioeconomic data to maintain accuracy.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 Spatial Join:</a:t>
            </a:r>
          </a:p>
          <a:p>
            <a:r>
              <a:rPr lang="en-US" sz="1800" dirty="0"/>
              <a:t>Merged school shooting data with socioeconomic data by state using ArcGIS's spatial join to aggregate shooting incidents per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06631-7D07-E1DD-A3D3-C156E81AF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Sunday, October 5,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FF104-9E94-B4F8-4869-E3AB236A9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6B642-BDA8-1711-DC5D-A7EA1CA8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05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C637-D1E0-C343-EB4B-EBBED01AF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831273"/>
            <a:ext cx="9259824" cy="5200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Buffer Analysis :</a:t>
            </a:r>
          </a:p>
          <a:p>
            <a:r>
              <a:rPr lang="en-US" sz="2000" dirty="0"/>
              <a:t>buffer analysis is used around schools to examine the socioeconomic factors within a defined radius of each school. This allowed me to analyze whether areas with higher unemployment rates and population density correlated with a higher frequency of school shootings within proximity to these institutions.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Spatial Analysis and Mapping:</a:t>
            </a:r>
          </a:p>
          <a:p>
            <a:r>
              <a:rPr lang="en-US" sz="2000" dirty="0"/>
              <a:t>Hotspot Analysis: Identified geographic clusters of high-incidence areas.</a:t>
            </a:r>
          </a:p>
          <a:p>
            <a:r>
              <a:rPr lang="en-US" sz="2000" dirty="0"/>
              <a:t>Visualization: Created choropleth maps and cluster analyses to highlight findings and interpret spatial patterns.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A312B-BB28-81A8-A6B7-145E65B95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BA6-BEF8-495F-ACCD-8D19769E4FC6}" type="datetime2">
              <a:rPr lang="en-US" smtClean="0"/>
              <a:t>Sunday, October 5,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483A4-81F1-A51A-DDAD-980BC108D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49CDF-4156-0130-CEDB-505F0922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5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EA6E3-32E0-D091-D4DC-B498FE485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434" y="719626"/>
            <a:ext cx="10515600" cy="1325563"/>
          </a:xfrm>
        </p:spPr>
        <p:txBody>
          <a:bodyPr>
            <a:normAutofit/>
          </a:bodyPr>
          <a:lstStyle/>
          <a:p>
            <a:r>
              <a:rPr lang="en-IN" sz="1800" dirty="0"/>
              <a:t>Population Density and School Shootings                       </a:t>
            </a:r>
            <a:r>
              <a:rPr lang="en-IN" sz="2000" dirty="0"/>
              <a:t>Unemployment Rates by State</a:t>
            </a:r>
            <a:endParaRPr lang="en-US" sz="2000" dirty="0"/>
          </a:p>
        </p:txBody>
      </p:sp>
      <p:pic>
        <p:nvPicPr>
          <p:cNvPr id="8" name="Content Placeholder 7" descr="A map of the united states&#10;&#10;Description automatically generated">
            <a:extLst>
              <a:ext uri="{FF2B5EF4-FFF2-40B4-BE49-F238E27FC236}">
                <a16:creationId xmlns:a16="http://schemas.microsoft.com/office/drawing/2014/main" id="{C19F82AC-5444-196D-2162-28A5F2964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224" y="1850866"/>
            <a:ext cx="3155156" cy="420687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EDB52-29D0-1FB3-CF2A-02C468DBB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6</a:t>
            </a:fld>
            <a:endParaRPr lang="en-US"/>
          </a:p>
        </p:txBody>
      </p:sp>
      <p:pic>
        <p:nvPicPr>
          <p:cNvPr id="17" name="Picture 16" descr="A map of the united states&#10;&#10;Description automatically generated">
            <a:extLst>
              <a:ext uri="{FF2B5EF4-FFF2-40B4-BE49-F238E27FC236}">
                <a16:creationId xmlns:a16="http://schemas.microsoft.com/office/drawing/2014/main" id="{F570AC3B-3876-D44E-8068-AF4E673F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622" y="1559922"/>
            <a:ext cx="3265672" cy="435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12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Gray Rectangle">
            <a:extLst>
              <a:ext uri="{FF2B5EF4-FFF2-40B4-BE49-F238E27FC236}">
                <a16:creationId xmlns:a16="http://schemas.microsoft.com/office/drawing/2014/main" id="{05C5A40C-F9AD-4C93-97FA-358B169FE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BA2F9-823C-4214-A440-604B5DB2F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92431-B474-487C-98A7-621A5D0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" y="685800"/>
            <a:ext cx="121920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CE6CB-2476-3DC1-01DF-815D6D477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BED632-3F93-4C38-BB9D-D6B36E107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9" y="68019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03AA-D2D1-6D3A-316D-87316588B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891" y="1360381"/>
            <a:ext cx="11152909" cy="452661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IN" sz="2000" b="1" dirty="0"/>
              <a:t>Population Density and School Shootings</a:t>
            </a:r>
          </a:p>
          <a:p>
            <a:pPr algn="ctr">
              <a:lnSpc>
                <a:spcPct val="90000"/>
              </a:lnSpc>
            </a:pPr>
            <a:r>
              <a:rPr lang="en-IN" sz="2000" b="1" dirty="0"/>
              <a:t>Key Observation:</a:t>
            </a:r>
            <a:br>
              <a:rPr lang="en-IN" sz="2000" dirty="0"/>
            </a:br>
            <a:r>
              <a:rPr lang="en-IN" sz="2000" dirty="0"/>
              <a:t>While some high-density areas have a notable number of incidents, density alone does not explain variations in school shootings, suggesting that other factors might be at play.</a:t>
            </a:r>
          </a:p>
          <a:p>
            <a:pPr algn="ctr">
              <a:lnSpc>
                <a:spcPct val="90000"/>
              </a:lnSpc>
            </a:pPr>
            <a:endParaRPr lang="en-IN" sz="2000" dirty="0"/>
          </a:p>
          <a:p>
            <a:pPr marL="0" indent="0" algn="ctr">
              <a:lnSpc>
                <a:spcPct val="90000"/>
              </a:lnSpc>
              <a:buNone/>
            </a:pPr>
            <a:r>
              <a:rPr lang="en-IN" sz="2000" b="1" dirty="0"/>
              <a:t>Unemployment Rates by State</a:t>
            </a:r>
          </a:p>
          <a:p>
            <a:pPr algn="ctr">
              <a:lnSpc>
                <a:spcPct val="90000"/>
              </a:lnSpc>
            </a:pPr>
            <a:r>
              <a:rPr lang="en-IN" sz="2000" b="1" dirty="0"/>
              <a:t>Key Observation:</a:t>
            </a:r>
            <a:br>
              <a:rPr lang="en-IN" sz="2000" dirty="0"/>
            </a:br>
            <a:r>
              <a:rPr lang="en-IN" sz="2000" dirty="0"/>
              <a:t>Regions with higher unemployment rates may have socio-economic challenges, yet there is no strong, direct correlation with school shooting frequency based solely on this factor.</a:t>
            </a:r>
            <a:endParaRPr lang="en-US" sz="2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D2A0D4-02A1-4D54-B25A-DF0DD9DD0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79C6D-D1A9-6177-7D23-6D3C8AF57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2376" y="6217920"/>
            <a:ext cx="7195367" cy="64008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753455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109C9-6C0D-6D1F-5F79-0D52CB272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452" y="897371"/>
            <a:ext cx="10515600" cy="4206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School Shooting count by State                        Student </a:t>
            </a:r>
            <a:r>
              <a:rPr lang="en-IN" sz="2000" dirty="0" err="1"/>
              <a:t>Enrollment</a:t>
            </a:r>
            <a:r>
              <a:rPr lang="en-IN" sz="2000" dirty="0"/>
              <a:t> by State</a:t>
            </a:r>
            <a:endParaRPr lang="en-US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9CDED-9105-EA60-1035-55CD87865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7B92C-9E77-1344-08B4-BF5E6E70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69E03-4804-4553-A1EC-F089884EF50F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3F007E64-2CB0-2AB5-2F18-664A17453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224" y="1423266"/>
            <a:ext cx="3366654" cy="4488872"/>
          </a:xfrm>
          <a:prstGeom prst="rect">
            <a:avLst/>
          </a:prstGeom>
        </p:spPr>
      </p:pic>
      <p:pic>
        <p:nvPicPr>
          <p:cNvPr id="10" name="Picture 9" descr="A map of the united states&#10;&#10;Description automatically generated">
            <a:extLst>
              <a:ext uri="{FF2B5EF4-FFF2-40B4-BE49-F238E27FC236}">
                <a16:creationId xmlns:a16="http://schemas.microsoft.com/office/drawing/2014/main" id="{9A4D5EAF-E402-AF2D-477C-685F1DF3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55" y="1322796"/>
            <a:ext cx="3555421" cy="469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65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Background Gray Rectangle">
            <a:extLst>
              <a:ext uri="{FF2B5EF4-FFF2-40B4-BE49-F238E27FC236}">
                <a16:creationId xmlns:a16="http://schemas.microsoft.com/office/drawing/2014/main" id="{05C5A40C-F9AD-4C93-97FA-358B169FE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14198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ABA2F9-823C-4214-A440-604B5DB2F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B92431-B474-487C-98A7-621A5D0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24" y="685800"/>
            <a:ext cx="121920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9EDAB-A12D-E6FA-6414-B19DCB4B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BE69E03-4804-4553-A1EC-F089884EF50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BED632-3F93-4C38-BB9D-D6B36E107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959" y="68019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DFDA2-265C-85CE-FF94-9EB4C36A4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45" y="725910"/>
            <a:ext cx="12053455" cy="516108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IN" sz="2000" b="1" dirty="0"/>
              <a:t>School Shooting Frequency by State</a:t>
            </a:r>
          </a:p>
          <a:p>
            <a:pPr algn="ctr">
              <a:lnSpc>
                <a:spcPct val="90000"/>
              </a:lnSpc>
            </a:pPr>
            <a:r>
              <a:rPr lang="en-IN" sz="2000" b="1" dirty="0"/>
              <a:t>Key Observation:</a:t>
            </a:r>
            <a:br>
              <a:rPr lang="en-IN" sz="2000" dirty="0"/>
            </a:br>
            <a:r>
              <a:rPr lang="en-IN" sz="2000" dirty="0"/>
              <a:t>There are states with significantly higher counts of school shootings, prompting further investigation into additional influencing variables in these areas.</a:t>
            </a:r>
          </a:p>
          <a:p>
            <a:pPr algn="ctr">
              <a:lnSpc>
                <a:spcPct val="90000"/>
              </a:lnSpc>
            </a:pPr>
            <a:endParaRPr lang="en-IN" sz="2000" dirty="0"/>
          </a:p>
          <a:p>
            <a:pPr marL="0" indent="0" algn="ctr">
              <a:lnSpc>
                <a:spcPct val="90000"/>
              </a:lnSpc>
              <a:buNone/>
            </a:pPr>
            <a:r>
              <a:rPr lang="en-IN" sz="2000" b="1" dirty="0"/>
              <a:t>Student </a:t>
            </a:r>
            <a:r>
              <a:rPr lang="en-IN" sz="2000" b="1" dirty="0" err="1"/>
              <a:t>Enrollment</a:t>
            </a:r>
            <a:r>
              <a:rPr lang="en-IN" sz="2000" b="1" dirty="0"/>
              <a:t> by State</a:t>
            </a:r>
          </a:p>
          <a:p>
            <a:pPr algn="ctr">
              <a:lnSpc>
                <a:spcPct val="90000"/>
              </a:lnSpc>
            </a:pPr>
            <a:r>
              <a:rPr lang="en-IN" sz="2000" b="1" dirty="0"/>
              <a:t>Key Observation:</a:t>
            </a:r>
            <a:br>
              <a:rPr lang="en-IN" sz="2000" dirty="0"/>
            </a:br>
            <a:r>
              <a:rPr lang="en-IN" sz="2000" dirty="0"/>
              <a:t>Although states with larger student populations might experience more school shootings, </a:t>
            </a:r>
            <a:r>
              <a:rPr lang="en-IN" sz="2000" dirty="0" err="1"/>
              <a:t>enrollment</a:t>
            </a:r>
            <a:r>
              <a:rPr lang="en-IN" sz="2000" dirty="0"/>
              <a:t> figures alone are not a strong predictor.</a:t>
            </a:r>
            <a:endParaRPr lang="en-IN" sz="2000" b="1" dirty="0"/>
          </a:p>
          <a:p>
            <a:pPr algn="ctr">
              <a:lnSpc>
                <a:spcPct val="90000"/>
              </a:lnSpc>
            </a:pPr>
            <a:endParaRPr lang="en-US" sz="1800" b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D2A0D4-02A1-4D54-B25A-DF0DD9DD0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814A0-B658-532E-2045-E84345BA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2899" y="6217920"/>
            <a:ext cx="2743200" cy="64008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7997BA6-BEF8-495F-ACCD-8D19769E4FC6}" type="datetime2">
              <a:rPr lang="en-US" smtClean="0"/>
              <a:pPr>
                <a:spcAft>
                  <a:spcPts val="600"/>
                </a:spcAft>
              </a:pPr>
              <a:t>Sunday, October 5,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CCB14-5403-FA73-2493-3CA7CE44C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2376" y="6217920"/>
            <a:ext cx="7195367" cy="64008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</p:spTree>
    <p:extLst>
      <p:ext uri="{BB962C8B-B14F-4D97-AF65-F5344CB8AC3E}">
        <p14:creationId xmlns:p14="http://schemas.microsoft.com/office/powerpoint/2010/main" val="3394128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Office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Dante">
      <a:majorFont>
        <a:latin typeface="Univers Light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805</Words>
  <Application>Microsoft Office PowerPoint</Application>
  <PresentationFormat>Widescreen</PresentationFormat>
  <Paragraphs>85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Dante (Headings)2</vt:lpstr>
      <vt:lpstr>Helvetica</vt:lpstr>
      <vt:lpstr>Helvetica Neue Medium</vt:lpstr>
      <vt:lpstr>Univers</vt:lpstr>
      <vt:lpstr>Univers Light</vt:lpstr>
      <vt:lpstr>Wingdings 2</vt:lpstr>
      <vt:lpstr>OffsetVTI</vt:lpstr>
      <vt:lpstr>Statistical Analysis of School Shootings in the U.S.: Demographic &amp; Economic Correlates Presented By : Rohith Reddy Patlolla , Shashidhar Ragula</vt:lpstr>
      <vt:lpstr>PowerPoint Presentation</vt:lpstr>
      <vt:lpstr>Data Sources and Methodology</vt:lpstr>
      <vt:lpstr>PowerPoint Presentation</vt:lpstr>
      <vt:lpstr>PowerPoint Presentation</vt:lpstr>
      <vt:lpstr>Population Density and School Shootings                       Unemployment Rates by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Socioeconomic and Demographic Factors Influencing School Shootings in the U.S.</dc:title>
  <dc:creator>S, Rohith Kumar</dc:creator>
  <cp:lastModifiedBy>rohith reddy</cp:lastModifiedBy>
  <cp:revision>3</cp:revision>
  <dcterms:created xsi:type="dcterms:W3CDTF">2024-11-08T08:35:47Z</dcterms:created>
  <dcterms:modified xsi:type="dcterms:W3CDTF">2025-10-06T01:03:27Z</dcterms:modified>
</cp:coreProperties>
</file>